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1" r:id="rId7"/>
    <p:sldId id="262" r:id="rId8"/>
    <p:sldId id="263" r:id="rId9"/>
    <p:sldId id="264" r:id="rId10"/>
    <p:sldId id="265" r:id="rId11"/>
    <p:sldId id="266" r:id="rId12"/>
    <p:sldId id="272" r:id="rId13"/>
    <p:sldId id="267" r:id="rId14"/>
    <p:sldId id="268" r:id="rId15"/>
    <p:sldId id="269" r:id="rId16"/>
    <p:sldId id="270" r:id="rId17"/>
    <p:sldId id="273" r:id="rId18"/>
    <p:sldId id="271" r:id="rId19"/>
    <p:sldId id="275" r:id="rId20"/>
    <p:sldId id="276" r:id="rId21"/>
    <p:sldId id="277" r:id="rId22"/>
    <p:sldId id="278" r:id="rId23"/>
    <p:sldId id="279" r:id="rId24"/>
    <p:sldId id="280" r:id="rId25"/>
    <p:sldId id="281" r:id="rId26"/>
    <p:sldId id="28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PhAnim="0"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descr="关系图"/>
          <p:cNvPicPr>
            <a:picLocks noChangeAspect="1"/>
          </p:cNvPicPr>
          <p:nvPr/>
        </p:nvPicPr>
        <p:blipFill>
          <a:blip r:embed="rId2"/>
          <a:srcRect r="2528" b="10909"/>
          <a:stretch>
            <a:fillRect/>
          </a:stretch>
        </p:blipFill>
        <p:spPr>
          <a:xfrm>
            <a:off x="239184" y="692150"/>
            <a:ext cx="11885083" cy="6110288"/>
          </a:xfrm>
          <a:prstGeom prst="rect">
            <a:avLst/>
          </a:prstGeom>
          <a:noFill/>
          <a:ln w="9525">
            <a:noFill/>
          </a:ln>
        </p:spPr>
      </p:pic>
      <p:sp>
        <p:nvSpPr>
          <p:cNvPr id="10" name="Rectangle 7"/>
          <p:cNvSpPr>
            <a:spLocks noChangeArrowheads="1"/>
          </p:cNvSpPr>
          <p:nvPr/>
        </p:nvSpPr>
        <p:spPr bwMode="auto">
          <a:xfrm>
            <a:off x="2117" y="549275"/>
            <a:ext cx="12192000" cy="1511300"/>
          </a:xfrm>
          <a:prstGeom prst="rect">
            <a:avLst/>
          </a:prstGeom>
          <a:gradFill rotWithShape="0">
            <a:gsLst>
              <a:gs pos="0">
                <a:schemeClr val="bg2">
                  <a:gamma/>
                  <a:tint val="0"/>
                  <a:invGamma/>
                </a:schemeClr>
              </a:gs>
              <a:gs pos="100000">
                <a:schemeClr val="bg2">
                  <a:alpha val="53999"/>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2051" name="Rectangle 3"/>
          <p:cNvSpPr>
            <a:spLocks noChangeArrowheads="1"/>
          </p:cNvSpPr>
          <p:nvPr>
            <p:ph type="subTitle" idx="1"/>
          </p:nvPr>
        </p:nvSpPr>
        <p:spPr>
          <a:xfrm>
            <a:off x="2544233" y="2492375"/>
            <a:ext cx="7393517" cy="1222375"/>
          </a:xfrm>
        </p:spPr>
        <p:txBody>
          <a:bodyPr anchor="ctr"/>
          <a:lstStyle>
            <a:lvl1pPr marL="0" indent="0" algn="ctr">
              <a:buFontTx/>
              <a:buNone/>
              <a:defRPr/>
            </a:lvl1pPr>
          </a:lstStyle>
          <a:p>
            <a:pPr lvl="0"/>
            <a:r>
              <a:rPr lang="en-US" altLang="zh-CN" noProof="0" smtClean="0"/>
              <a:t>Click to edit Master subtitle style</a:t>
            </a:r>
            <a:endParaRPr lang="en-US" altLang="zh-CN" noProof="0" smtClean="0"/>
          </a:p>
        </p:txBody>
      </p:sp>
      <p:sp>
        <p:nvSpPr>
          <p:cNvPr id="2056" name="Rectangle 8"/>
          <p:cNvSpPr>
            <a:spLocks noChangeArrowheads="1"/>
          </p:cNvSpPr>
          <p:nvPr>
            <p:ph type="ctrTitle"/>
          </p:nvPr>
        </p:nvSpPr>
        <p:spPr>
          <a:xfrm>
            <a:off x="1007533" y="620713"/>
            <a:ext cx="10363200" cy="1470025"/>
          </a:xfrm>
        </p:spPr>
        <p:txBody>
          <a:bodyPr/>
          <a:lstStyle>
            <a:lvl1pPr>
              <a:defRPr sz="3600"/>
            </a:lvl1pPr>
          </a:lstStyle>
          <a:p>
            <a:pPr lvl="0"/>
            <a:r>
              <a:rPr lang="en-US" altLang="zh-CN" noProof="0" smtClean="0"/>
              <a:t>Click to edit Master title style</a:t>
            </a:r>
            <a:endParaRPr lang="en-US" altLang="zh-CN" noProof="0" smtClean="0"/>
          </a:p>
        </p:txBody>
      </p:sp>
      <p:sp>
        <p:nvSpPr>
          <p:cNvPr id="11" name="Rectangle 4"/>
          <p:cNvSpPr>
            <a:spLocks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fld>
            <a:endParaRPr lang="en-US"/>
          </a:p>
        </p:txBody>
      </p:sp>
      <p:sp>
        <p:nvSpPr>
          <p:cNvPr id="12" name="Rectangle 5"/>
          <p:cNvSpPr>
            <a:spLocks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3" name="Rectangle 6"/>
          <p:cNvSpPr>
            <a:spLocks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ppt_x</p:attrName>
                                        </p:attrNameLst>
                                      </p:cBhvr>
                                      <p:tavLst>
                                        <p:tav tm="0">
                                          <p:val>
                                            <p:strVal val="#ppt_x-.2"/>
                                          </p:val>
                                        </p:tav>
                                        <p:tav tm="100000">
                                          <p:val>
                                            <p:strVal val="#ppt_x"/>
                                          </p:val>
                                        </p:tav>
                                      </p:tavLst>
                                    </p:anim>
                                    <p:anim calcmode="lin" valueType="num">
                                      <p:cBhvr>
                                        <p:cTn id="8"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264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84800"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600200"/>
            <a:ext cx="5384800"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
          <p:cNvSpPr>
            <a:spLocks noChangeArrowheads="1"/>
          </p:cNvSpPr>
          <p:nvPr/>
        </p:nvSpPr>
        <p:spPr bwMode="auto">
          <a:xfrm>
            <a:off x="2117" y="333375"/>
            <a:ext cx="12192000" cy="1009650"/>
          </a:xfrm>
          <a:prstGeom prst="rect">
            <a:avLst/>
          </a:prstGeom>
          <a:gradFill rotWithShape="0">
            <a:gsLst>
              <a:gs pos="0">
                <a:schemeClr val="bg2">
                  <a:gamma/>
                  <a:tint val="0"/>
                  <a:invGamma/>
                </a:schemeClr>
              </a:gs>
              <a:gs pos="100000">
                <a:schemeClr val="bg2">
                  <a:alpha val="53999"/>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pic>
        <p:nvPicPr>
          <p:cNvPr id="1027" name="Picture 3" descr="关系图"/>
          <p:cNvPicPr>
            <a:picLocks noChangeAspect="1"/>
          </p:cNvPicPr>
          <p:nvPr/>
        </p:nvPicPr>
        <p:blipFill>
          <a:blip r:embed="rId12"/>
          <a:srcRect t="1094" r="8122" b="13318"/>
          <a:stretch>
            <a:fillRect/>
          </a:stretch>
        </p:blipFill>
        <p:spPr>
          <a:xfrm>
            <a:off x="7730067" y="4438650"/>
            <a:ext cx="4453467" cy="2333625"/>
          </a:xfrm>
          <a:prstGeom prst="rect">
            <a:avLst/>
          </a:prstGeom>
          <a:noFill/>
          <a:ln w="9525">
            <a:noFill/>
          </a:ln>
        </p:spPr>
      </p:pic>
      <p:sp>
        <p:nvSpPr>
          <p:cNvPr id="1028" name="Rectangle 4"/>
          <p:cNvSpPr/>
          <p:nvPr>
            <p:ph type="title"/>
          </p:nvPr>
        </p:nvSpPr>
        <p:spPr>
          <a:xfrm>
            <a:off x="609600" y="274638"/>
            <a:ext cx="10972800" cy="1143000"/>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9" name="Rectangle 5"/>
          <p:cNvSpPr/>
          <p:nvPr>
            <p:ph type="body" idx="1"/>
          </p:nvPr>
        </p:nvSpPr>
        <p:spPr>
          <a:xfrm>
            <a:off x="609600" y="1600200"/>
            <a:ext cx="10972800" cy="4525963"/>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30" name="Rectangle 6"/>
          <p:cNvSpPr>
            <a:spLocks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fld>
            <a:endParaRPr lang="en-US"/>
          </a:p>
        </p:txBody>
      </p:sp>
      <p:sp>
        <p:nvSpPr>
          <p:cNvPr id="1031" name="Rectangle 7"/>
          <p:cNvSpPr>
            <a:spLocks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2" name="Rectangle 8"/>
          <p:cNvSpPr>
            <a:spLocks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ppt_x</p:attrName>
                                        </p:attrNameLst>
                                      </p:cBhvr>
                                      <p:tavLst>
                                        <p:tav tm="0">
                                          <p:val>
                                            <p:strVal val="#ppt_x-.2"/>
                                          </p:val>
                                        </p:tav>
                                        <p:tav tm="100000">
                                          <p:val>
                                            <p:strVal val="#ppt_x"/>
                                          </p:val>
                                        </p:tav>
                                      </p:tavLst>
                                    </p:anim>
                                    <p:anim calcmode="lin" valueType="num">
                                      <p:cBhvr>
                                        <p:cTn id="8" dur="1000" fill="hold"/>
                                        <p:tgtEl>
                                          <p:spTgt spid="1026"/>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26"/>
                                        </p:tgtEl>
                                      </p:cBhvr>
                                    </p:animEffect>
                                  </p:childTnLst>
                                </p:cTn>
                              </p:par>
                              <p:par>
                                <p:cTn id="10" presetID="29" presetClass="entr" presetSubtype="0" fill="hold" grpId="0" nodeType="withEffect">
                                  <p:stCondLst>
                                    <p:cond delay="0"/>
                                  </p:stCondLst>
                                  <p:childTnLst>
                                    <p:set>
                                      <p:cBhvr>
                                        <p:cTn id="11" dur="1" fill="hold">
                                          <p:stCondLst>
                                            <p:cond delay="0"/>
                                          </p:stCondLst>
                                        </p:cTn>
                                        <p:tgtEl>
                                          <p:spTgt spid="1028"/>
                                        </p:tgtEl>
                                        <p:attrNameLst>
                                          <p:attrName>style.visibility</p:attrName>
                                        </p:attrNameLst>
                                      </p:cBhvr>
                                      <p:to>
                                        <p:strVal val="visible"/>
                                      </p:to>
                                    </p:set>
                                    <p:anim calcmode="lin" valueType="num">
                                      <p:cBhvr>
                                        <p:cTn id="12" dur="1000" fill="hold"/>
                                        <p:tgtEl>
                                          <p:spTgt spid="1028"/>
                                        </p:tgtEl>
                                        <p:attrNameLst>
                                          <p:attrName>ppt_x</p:attrName>
                                        </p:attrNameLst>
                                      </p:cBhvr>
                                      <p:tavLst>
                                        <p:tav tm="0">
                                          <p:val>
                                            <p:strVal val="#ppt_x-.2"/>
                                          </p:val>
                                        </p:tav>
                                        <p:tav tm="100000">
                                          <p:val>
                                            <p:strVal val="#ppt_x"/>
                                          </p:val>
                                        </p:tav>
                                      </p:tavLst>
                                    </p:anim>
                                    <p:anim calcmode="lin" valueType="num">
                                      <p:cBhvr>
                                        <p:cTn id="13" dur="1000" fill="hold"/>
                                        <p:tgtEl>
                                          <p:spTgt spid="1028"/>
                                        </p:tgtEl>
                                        <p:attrNameLst>
                                          <p:attrName>ppt_y</p:attrName>
                                        </p:attrNameLst>
                                      </p:cBhvr>
                                      <p:tavLst>
                                        <p:tav tm="0">
                                          <p:val>
                                            <p:strVal val="#ppt_y"/>
                                          </p:val>
                                        </p:tav>
                                        <p:tav tm="100000">
                                          <p:val>
                                            <p:strVal val="#ppt_y"/>
                                          </p:val>
                                        </p:tav>
                                      </p:tavLst>
                                    </p:anim>
                                    <p:animEffect transition="in" filter="wipe(right)" prLst="gradientSize: 0.1">
                                      <p:cBhvr>
                                        <p:cTn id="14" dur="10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bldLvl="0" animBg="1"/>
      <p:bldP spid="1028" grpId="0" bldLvl="0"/>
    </p:bldLst>
  </p:timing>
  <p:hf sldNum="0"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png"/><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png"/><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png"/><Relationship Id="rId1"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188" y="620713"/>
            <a:ext cx="10363200" cy="1470025"/>
          </a:xfrm>
        </p:spPr>
        <p:txBody>
          <a:bodyPr/>
          <a:lstStyle/>
          <a:p>
            <a:r>
              <a:rPr lang="en-US" dirty="0"/>
              <a:t>The Battle of Neighborhoods</a:t>
            </a:r>
            <a:endParaRPr lang="en-US" dirty="0"/>
          </a:p>
        </p:txBody>
      </p:sp>
      <p:sp>
        <p:nvSpPr>
          <p:cNvPr id="3" name="Subtitle 2"/>
          <p:cNvSpPr>
            <a:spLocks noGrp="1"/>
          </p:cNvSpPr>
          <p:nvPr>
            <p:ph type="subTitle" idx="1"/>
          </p:nvPr>
        </p:nvSpPr>
        <p:spPr>
          <a:xfrm>
            <a:off x="1579881" y="2091055"/>
            <a:ext cx="9218083" cy="1752600"/>
          </a:xfrm>
        </p:spPr>
        <p:txBody>
          <a:bodyPr/>
          <a:lstStyle/>
          <a:p>
            <a:r>
              <a:rPr lang="en-US" sz="1800"/>
              <a:t>Applied Data Science Capstone Project</a:t>
            </a:r>
            <a:endParaRPr lang="en-US" sz="1800"/>
          </a:p>
        </p:txBody>
      </p:sp>
      <p:sp>
        <p:nvSpPr>
          <p:cNvPr id="11" name="Text Box 10"/>
          <p:cNvSpPr txBox="1"/>
          <p:nvPr/>
        </p:nvSpPr>
        <p:spPr>
          <a:xfrm>
            <a:off x="5038725" y="3244850"/>
            <a:ext cx="2300605" cy="368300"/>
          </a:xfrm>
          <a:prstGeom prst="rect">
            <a:avLst/>
          </a:prstGeom>
          <a:noFill/>
        </p:spPr>
        <p:txBody>
          <a:bodyPr wrap="square" rtlCol="0">
            <a:spAutoFit/>
          </a:bodyPr>
          <a:p>
            <a:r>
              <a:rPr lang="en-IN" altLang="en-US" u="sng">
                <a:latin typeface="+mn-ea"/>
              </a:rPr>
              <a:t>By Akshay Kumar S</a:t>
            </a:r>
            <a:endParaRPr lang="en-IN" altLang="en-US" u="sng">
              <a:latin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Analysis</a:t>
            </a:r>
            <a:endParaRPr lang="en-IN" altLang="en-US"/>
          </a:p>
        </p:txBody>
      </p:sp>
      <p:sp>
        <p:nvSpPr>
          <p:cNvPr id="3" name="Content Placeholder 2"/>
          <p:cNvSpPr>
            <a:spLocks noGrp="1"/>
          </p:cNvSpPr>
          <p:nvPr>
            <p:ph sz="half" idx="1"/>
          </p:nvPr>
        </p:nvSpPr>
        <p:spPr/>
        <p:txBody>
          <a:bodyPr/>
          <a:p>
            <a:r>
              <a:rPr lang="en-IN" altLang="en-US" sz="1800"/>
              <a:t>T</a:t>
            </a:r>
            <a:r>
              <a:rPr lang="en-US" sz="1800"/>
              <a:t>he second requirement is to Standardize all numerical data. This is done so that large numerical values (Such as that from our Raw_Price variable) do not cause the algorithm to be skewed in their favor. This scaling is done using StandardScaler (sklearn.preprocessing.StandardScaler — scikit-learn 0.24.2 documentation).</a:t>
            </a:r>
            <a:endParaRPr lang="en-US" sz="1800"/>
          </a:p>
          <a:p>
            <a:endParaRPr lang="en-US" sz="1800"/>
          </a:p>
          <a:p>
            <a:r>
              <a:rPr lang="en-US" sz="1800"/>
              <a:t>Result of scaling our data is</a:t>
            </a:r>
            <a:r>
              <a:rPr lang="en-IN" altLang="en-US" sz="1800"/>
              <a:t>:</a:t>
            </a:r>
            <a:endParaRPr lang="en-IN" altLang="en-US" sz="1800"/>
          </a:p>
        </p:txBody>
      </p:sp>
      <p:pic>
        <p:nvPicPr>
          <p:cNvPr id="17" name="Picture 10"/>
          <p:cNvPicPr>
            <a:picLocks noChangeAspect="1"/>
          </p:cNvPicPr>
          <p:nvPr>
            <p:ph sz="half" idx="2"/>
          </p:nvPr>
        </p:nvPicPr>
        <p:blipFill>
          <a:blip r:embed="rId1"/>
          <a:stretch>
            <a:fillRect/>
          </a:stretch>
        </p:blipFill>
        <p:spPr>
          <a:xfrm>
            <a:off x="6197600" y="2773680"/>
            <a:ext cx="5384800" cy="217868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Analysis</a:t>
            </a:r>
            <a:endParaRPr lang="en-IN" altLang="en-US"/>
          </a:p>
        </p:txBody>
      </p:sp>
      <p:sp>
        <p:nvSpPr>
          <p:cNvPr id="3" name="Content Placeholder 2"/>
          <p:cNvSpPr>
            <a:spLocks noGrp="1"/>
          </p:cNvSpPr>
          <p:nvPr>
            <p:ph sz="half" idx="1"/>
          </p:nvPr>
        </p:nvSpPr>
        <p:spPr/>
        <p:txBody>
          <a:bodyPr/>
          <a:p>
            <a:r>
              <a:rPr lang="en-US" sz="1800"/>
              <a:t>K-Means is an unsupervised machine learning algorithm which can divide our data set into clusters based on data fed into it.However, before processing the data we have to figure out the ideal number of clusters for the given data set.</a:t>
            </a:r>
            <a:endParaRPr lang="en-US" sz="1800"/>
          </a:p>
          <a:p>
            <a:endParaRPr lang="en-US" sz="1800"/>
          </a:p>
          <a:p>
            <a:r>
              <a:rPr lang="en-US" sz="1800"/>
              <a:t>This can be done either through trial and error or by using the Silhouette Method, which calculates a silhouette score for each cluster.</a:t>
            </a:r>
            <a:endParaRPr lang="en-US" sz="1800"/>
          </a:p>
          <a:p>
            <a:endParaRPr lang="en-US" sz="1800"/>
          </a:p>
          <a:p>
            <a:r>
              <a:rPr lang="en-US" sz="1800"/>
              <a:t>Here although k=3 provides the highest score, we chose k=5 as three clusters would not provide us with enough data to make a decision.</a:t>
            </a:r>
            <a:endParaRPr lang="en-US" sz="1800"/>
          </a:p>
        </p:txBody>
      </p:sp>
      <p:pic>
        <p:nvPicPr>
          <p:cNvPr id="36" name="Picture 29"/>
          <p:cNvPicPr>
            <a:picLocks noChangeAspect="1"/>
          </p:cNvPicPr>
          <p:nvPr>
            <p:ph sz="half" idx="2"/>
          </p:nvPr>
        </p:nvPicPr>
        <p:blipFill>
          <a:blip r:embed="rId1"/>
          <a:stretch>
            <a:fillRect/>
          </a:stretch>
        </p:blipFill>
        <p:spPr>
          <a:xfrm>
            <a:off x="6197600" y="2465705"/>
            <a:ext cx="5384800" cy="2794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Analysis</a:t>
            </a:r>
            <a:endParaRPr lang="en-IN" altLang="en-US"/>
          </a:p>
        </p:txBody>
      </p:sp>
      <p:sp>
        <p:nvSpPr>
          <p:cNvPr id="3" name="Content Placeholder 2"/>
          <p:cNvSpPr>
            <a:spLocks noGrp="1"/>
          </p:cNvSpPr>
          <p:nvPr>
            <p:ph sz="half" idx="1"/>
          </p:nvPr>
        </p:nvSpPr>
        <p:spPr>
          <a:xfrm>
            <a:off x="609600" y="1600200"/>
            <a:ext cx="3274060" cy="4526280"/>
          </a:xfrm>
        </p:spPr>
        <p:txBody>
          <a:bodyPr/>
          <a:p>
            <a:r>
              <a:rPr lang="en-US" sz="1800"/>
              <a:t>Now keeping k ie.Number of Clusters as 6, we perform K-Means on our Dataset.</a:t>
            </a:r>
            <a:endParaRPr lang="en-US" sz="1800"/>
          </a:p>
          <a:p>
            <a:endParaRPr lang="en-US" sz="1800"/>
          </a:p>
          <a:p>
            <a:r>
              <a:rPr lang="en-US" sz="1800"/>
              <a:t>The Cluster Labels generated are added to our DataFrame </a:t>
            </a:r>
            <a:endParaRPr lang="en-US" sz="1800"/>
          </a:p>
        </p:txBody>
      </p:sp>
      <p:pic>
        <p:nvPicPr>
          <p:cNvPr id="19" name="Picture 12"/>
          <p:cNvPicPr>
            <a:picLocks noChangeAspect="1"/>
          </p:cNvPicPr>
          <p:nvPr>
            <p:ph sz="half" idx="2"/>
          </p:nvPr>
        </p:nvPicPr>
        <p:blipFill>
          <a:blip r:embed="rId1"/>
          <a:stretch>
            <a:fillRect/>
          </a:stretch>
        </p:blipFill>
        <p:spPr>
          <a:xfrm>
            <a:off x="3883660" y="1874520"/>
            <a:ext cx="7952105" cy="344360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Analysis</a:t>
            </a:r>
            <a:endParaRPr lang="en-IN" altLang="en-US"/>
          </a:p>
        </p:txBody>
      </p:sp>
      <p:sp>
        <p:nvSpPr>
          <p:cNvPr id="3" name="Content Placeholder 2"/>
          <p:cNvSpPr>
            <a:spLocks noGrp="1"/>
          </p:cNvSpPr>
          <p:nvPr>
            <p:ph sz="half" idx="1"/>
          </p:nvPr>
        </p:nvSpPr>
        <p:spPr/>
        <p:txBody>
          <a:bodyPr/>
          <a:p>
            <a:r>
              <a:rPr lang="en-US" sz="1800"/>
              <a:t>Using this information we can plot another Folium map, but this time showcasing distribution of our Cluster Labels:</a:t>
            </a:r>
            <a:endParaRPr lang="en-US" sz="1800"/>
          </a:p>
          <a:p>
            <a:endParaRPr lang="en-US" sz="1800"/>
          </a:p>
          <a:p>
            <a:endParaRPr lang="en-US" sz="1800"/>
          </a:p>
          <a:p>
            <a:r>
              <a:rPr lang="en-US" sz="1800"/>
              <a:t>Yellow - Cluster 0</a:t>
            </a:r>
            <a:endParaRPr lang="en-US" sz="1800"/>
          </a:p>
          <a:p>
            <a:r>
              <a:rPr lang="en-US" sz="1800"/>
              <a:t>Blue - Cluster 1</a:t>
            </a:r>
            <a:endParaRPr lang="en-US" sz="1800"/>
          </a:p>
          <a:p>
            <a:r>
              <a:rPr lang="en-US" sz="1800"/>
              <a:t>Purple - Cluster 2</a:t>
            </a:r>
            <a:endParaRPr lang="en-US" sz="1800"/>
          </a:p>
          <a:p>
            <a:r>
              <a:rPr lang="en-US" sz="1800"/>
              <a:t>Pink -.Cluster 3</a:t>
            </a:r>
            <a:endParaRPr lang="en-US" sz="1800"/>
          </a:p>
          <a:p>
            <a:r>
              <a:rPr lang="en-US" sz="1800"/>
              <a:t>Orange - Cluster 4</a:t>
            </a:r>
            <a:endParaRPr lang="en-US" sz="1800"/>
          </a:p>
        </p:txBody>
      </p:sp>
      <p:pic>
        <p:nvPicPr>
          <p:cNvPr id="54" name="Picture 47"/>
          <p:cNvPicPr>
            <a:picLocks noChangeAspect="1"/>
          </p:cNvPicPr>
          <p:nvPr>
            <p:ph sz="half" idx="2"/>
          </p:nvPr>
        </p:nvPicPr>
        <p:blipFill>
          <a:blip r:embed="rId1"/>
          <a:stretch>
            <a:fillRect/>
          </a:stretch>
        </p:blipFill>
        <p:spPr>
          <a:xfrm>
            <a:off x="5467350" y="2025650"/>
            <a:ext cx="6186170" cy="336105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Analysis</a:t>
            </a:r>
            <a:endParaRPr lang="en-IN" altLang="en-US"/>
          </a:p>
        </p:txBody>
      </p:sp>
      <p:sp>
        <p:nvSpPr>
          <p:cNvPr id="3" name="Content Placeholder 2"/>
          <p:cNvSpPr>
            <a:spLocks noGrp="1"/>
          </p:cNvSpPr>
          <p:nvPr>
            <p:ph sz="half" idx="1"/>
          </p:nvPr>
        </p:nvSpPr>
        <p:spPr/>
        <p:txBody>
          <a:bodyPr/>
          <a:p>
            <a:r>
              <a:rPr lang="en-US" sz="1800"/>
              <a:t>Using the same concept we used before, We can run the Foursquare API to get our required venues, but this time separated based on Clusters.</a:t>
            </a:r>
            <a:endParaRPr lang="en-US" sz="1800"/>
          </a:p>
        </p:txBody>
      </p:sp>
      <p:pic>
        <p:nvPicPr>
          <p:cNvPr id="49" name="Picture 42"/>
          <p:cNvPicPr>
            <a:picLocks noChangeAspect="1"/>
          </p:cNvPicPr>
          <p:nvPr>
            <p:ph sz="half" idx="2"/>
          </p:nvPr>
        </p:nvPicPr>
        <p:blipFill>
          <a:blip r:embed="rId1"/>
          <a:stretch>
            <a:fillRect/>
          </a:stretch>
        </p:blipFill>
        <p:spPr>
          <a:xfrm>
            <a:off x="6200775" y="1600200"/>
            <a:ext cx="5377815" cy="452628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Analysis</a:t>
            </a:r>
            <a:endParaRPr lang="en-IN" altLang="en-US"/>
          </a:p>
        </p:txBody>
      </p:sp>
      <p:pic>
        <p:nvPicPr>
          <p:cNvPr id="48" name="Picture 41"/>
          <p:cNvPicPr>
            <a:picLocks noChangeAspect="1"/>
          </p:cNvPicPr>
          <p:nvPr>
            <p:ph sz="half" idx="1"/>
          </p:nvPr>
        </p:nvPicPr>
        <p:blipFill>
          <a:blip r:embed="rId1"/>
          <a:stretch>
            <a:fillRect/>
          </a:stretch>
        </p:blipFill>
        <p:spPr>
          <a:xfrm>
            <a:off x="609600" y="1685290"/>
            <a:ext cx="5384800" cy="4355465"/>
          </a:xfrm>
          <a:prstGeom prst="rect">
            <a:avLst/>
          </a:prstGeom>
          <a:noFill/>
          <a:ln>
            <a:noFill/>
          </a:ln>
        </p:spPr>
      </p:pic>
      <p:pic>
        <p:nvPicPr>
          <p:cNvPr id="50" name="Picture 43"/>
          <p:cNvPicPr>
            <a:picLocks noChangeAspect="1"/>
          </p:cNvPicPr>
          <p:nvPr>
            <p:ph sz="half" idx="2"/>
          </p:nvPr>
        </p:nvPicPr>
        <p:blipFill>
          <a:blip r:embed="rId2"/>
          <a:stretch>
            <a:fillRect/>
          </a:stretch>
        </p:blipFill>
        <p:spPr>
          <a:xfrm>
            <a:off x="6197600" y="1699260"/>
            <a:ext cx="5384800" cy="4327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Analysis</a:t>
            </a:r>
            <a:endParaRPr lang="en-IN" altLang="en-US"/>
          </a:p>
        </p:txBody>
      </p:sp>
      <p:pic>
        <p:nvPicPr>
          <p:cNvPr id="51" name="Picture 44"/>
          <p:cNvPicPr>
            <a:picLocks noChangeAspect="1"/>
          </p:cNvPicPr>
          <p:nvPr>
            <p:ph sz="half" idx="1"/>
          </p:nvPr>
        </p:nvPicPr>
        <p:blipFill>
          <a:blip r:embed="rId1"/>
          <a:stretch>
            <a:fillRect/>
          </a:stretch>
        </p:blipFill>
        <p:spPr>
          <a:xfrm>
            <a:off x="614045" y="1600200"/>
            <a:ext cx="5375275" cy="4526280"/>
          </a:xfrm>
          <a:prstGeom prst="rect">
            <a:avLst/>
          </a:prstGeom>
          <a:noFill/>
          <a:ln>
            <a:noFill/>
          </a:ln>
        </p:spPr>
      </p:pic>
      <p:pic>
        <p:nvPicPr>
          <p:cNvPr id="52" name="Picture 45"/>
          <p:cNvPicPr>
            <a:picLocks noChangeAspect="1"/>
          </p:cNvPicPr>
          <p:nvPr>
            <p:ph sz="half" idx="2"/>
          </p:nvPr>
        </p:nvPicPr>
        <p:blipFill>
          <a:blip r:embed="rId2"/>
          <a:stretch>
            <a:fillRect/>
          </a:stretch>
        </p:blipFill>
        <p:spPr>
          <a:xfrm>
            <a:off x="6442075" y="1600200"/>
            <a:ext cx="5140325" cy="452628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IN" altLang="en-US"/>
              <a:t>Analysis</a:t>
            </a:r>
            <a:endParaRPr lang="en-IN" altLang="en-US"/>
          </a:p>
        </p:txBody>
      </p:sp>
      <p:sp>
        <p:nvSpPr>
          <p:cNvPr id="3" name="Content Placeholder 2"/>
          <p:cNvSpPr>
            <a:spLocks noGrp="1"/>
          </p:cNvSpPr>
          <p:nvPr>
            <p:ph sz="half" idx="1"/>
          </p:nvPr>
        </p:nvSpPr>
        <p:spPr>
          <a:xfrm>
            <a:off x="609600" y="1600200"/>
            <a:ext cx="4330065" cy="4526280"/>
          </a:xfrm>
        </p:spPr>
        <p:txBody>
          <a:bodyPr/>
          <a:p>
            <a:endParaRPr lang="en-US" sz="1800"/>
          </a:p>
          <a:p>
            <a:endParaRPr lang="en-US" sz="1800"/>
          </a:p>
          <a:p>
            <a:endParaRPr lang="en-US" sz="1800"/>
          </a:p>
          <a:p>
            <a:r>
              <a:rPr lang="en-US" sz="1800"/>
              <a:t>We then plot this data as Bar Charts:</a:t>
            </a:r>
            <a:endParaRPr lang="en-US" sz="1800"/>
          </a:p>
          <a:p>
            <a:endParaRPr lang="en-US" sz="1800"/>
          </a:p>
          <a:p>
            <a:endParaRPr lang="en-US" sz="1800"/>
          </a:p>
          <a:p>
            <a:r>
              <a:rPr lang="en-US" sz="1800">
                <a:sym typeface="+mn-ea"/>
              </a:rPr>
              <a:t>These graphs give us the top 10 Venue Type in each cluster and their total count within the clusters. This can give would-be clients a clear picture of what to expect when moving into these clusters.</a:t>
            </a:r>
            <a:endParaRPr lang="en-US" sz="1800"/>
          </a:p>
          <a:p>
            <a:endParaRPr lang="en-US" sz="1800"/>
          </a:p>
        </p:txBody>
      </p:sp>
      <p:pic>
        <p:nvPicPr>
          <p:cNvPr id="46" name="Picture 39"/>
          <p:cNvPicPr>
            <a:picLocks noChangeAspect="1"/>
          </p:cNvPicPr>
          <p:nvPr>
            <p:ph sz="half" idx="2"/>
          </p:nvPr>
        </p:nvPicPr>
        <p:blipFill>
          <a:blip r:embed="rId1"/>
          <a:stretch>
            <a:fillRect/>
          </a:stretch>
        </p:blipFill>
        <p:spPr>
          <a:xfrm>
            <a:off x="4968875" y="2061845"/>
            <a:ext cx="6613525" cy="442468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IN" altLang="en-US"/>
              <a:t>Analysis</a:t>
            </a:r>
            <a:endParaRPr lang="en-IN" altLang="en-US"/>
          </a:p>
        </p:txBody>
      </p:sp>
      <p:sp>
        <p:nvSpPr>
          <p:cNvPr id="6" name="Content Placeholder 5"/>
          <p:cNvSpPr/>
          <p:nvPr>
            <p:ph sz="half" idx="1"/>
          </p:nvPr>
        </p:nvSpPr>
        <p:spPr>
          <a:xfrm>
            <a:off x="609600" y="1600200"/>
            <a:ext cx="3954145" cy="4526280"/>
          </a:xfrm>
        </p:spPr>
        <p:txBody>
          <a:bodyPr/>
          <a:p>
            <a:endParaRPr lang="en-US" sz="1800"/>
          </a:p>
          <a:p>
            <a:endParaRPr lang="en-US" sz="1800"/>
          </a:p>
          <a:p>
            <a:r>
              <a:rPr lang="en-US" sz="1800"/>
              <a:t>However we can notice from our Folium Map that some of these clusters are very large and so if a would-be client had a issue of not availability but proximity of these venues, then we can provide them the probability of occurrence of these venues within 1km of any Apartment in these clusters as:</a:t>
            </a:r>
            <a:endParaRPr lang="en-US" sz="1800"/>
          </a:p>
        </p:txBody>
      </p:sp>
      <p:pic>
        <p:nvPicPr>
          <p:cNvPr id="7" name="Picture 40"/>
          <p:cNvPicPr>
            <a:picLocks noChangeAspect="1"/>
          </p:cNvPicPr>
          <p:nvPr>
            <p:ph sz="half" idx="2"/>
          </p:nvPr>
        </p:nvPicPr>
        <p:blipFill>
          <a:blip r:embed="rId1"/>
          <a:stretch>
            <a:fillRect/>
          </a:stretch>
        </p:blipFill>
        <p:spPr>
          <a:xfrm>
            <a:off x="5087620" y="2066290"/>
            <a:ext cx="6494780" cy="4333240"/>
          </a:xfrm>
          <a:prstGeom prst="rect">
            <a:avLst/>
          </a:prstGeom>
          <a:noFill/>
          <a:ln w="9525">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IN" altLang="en-US"/>
              <a:t>Analysis</a:t>
            </a:r>
            <a:endParaRPr lang="en-IN" altLang="en-US"/>
          </a:p>
        </p:txBody>
      </p:sp>
      <p:sp>
        <p:nvSpPr>
          <p:cNvPr id="3" name="Content Placeholder 2"/>
          <p:cNvSpPr>
            <a:spLocks noGrp="1"/>
          </p:cNvSpPr>
          <p:nvPr>
            <p:ph idx="1"/>
          </p:nvPr>
        </p:nvSpPr>
        <p:spPr/>
        <p:txBody>
          <a:bodyPr/>
          <a:p>
            <a:r>
              <a:rPr lang="en-US" sz="1800"/>
              <a:t>Combining these two graphs, our client will be able to choose a neighborhood that has a high chance of fulfilling all of his personal requirements.</a:t>
            </a:r>
            <a:endParaRPr lang="en-US" sz="1800"/>
          </a:p>
          <a:p>
            <a:endParaRPr lang="en-US" sz="1800"/>
          </a:p>
          <a:p>
            <a:r>
              <a:rPr lang="en-US" sz="1800"/>
              <a:t>But we still have not answered another important question. The question of whether the client can afford the place.</a:t>
            </a:r>
            <a:endParaRPr lang="en-US" sz="1800"/>
          </a:p>
          <a:p>
            <a:endParaRPr lang="en-US" sz="1800"/>
          </a:p>
          <a:p>
            <a:r>
              <a:rPr lang="en-US" sz="1800"/>
              <a:t>Since we already have Rent Data for each of the neighborhoods in our Dataset. We can combine all the data which we have utilized thus far and present it in an easy to understand Bubble Chart</a:t>
            </a:r>
            <a:endParaRPr lang="en-US" sz="1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t>Introduction</a:t>
            </a:r>
            <a:endParaRPr lang="en-US"/>
          </a:p>
        </p:txBody>
      </p:sp>
      <p:sp>
        <p:nvSpPr>
          <p:cNvPr id="3" name="Content Placeholder 2"/>
          <p:cNvSpPr>
            <a:spLocks noGrp="1"/>
          </p:cNvSpPr>
          <p:nvPr>
            <p:ph idx="1"/>
          </p:nvPr>
        </p:nvSpPr>
        <p:spPr/>
        <p:txBody>
          <a:bodyPr/>
          <a:p>
            <a:endParaRPr lang="en-US" sz="2000"/>
          </a:p>
          <a:p>
            <a:endParaRPr lang="en-US" sz="2000"/>
          </a:p>
          <a:p>
            <a:r>
              <a:rPr lang="en-US" sz="2000"/>
              <a:t>This project aims to mimic the expertise of a local property agency situated in any part of the world. Utilizing the ample number of tools available to a Data Scientist, we will be providing expert advice on property rent rates and locality descriptions for would-be clients and match them with their ideal apartment.</a:t>
            </a:r>
            <a:endParaRPr lang="en-US" sz="2000"/>
          </a:p>
          <a:p>
            <a:r>
              <a:rPr lang="en-US" sz="2000"/>
              <a:t>For the sake of simplicity, This project deals with neighborhoods in London, UK. However, the analytical techniques used here can be utilized to replicate the same project in any locality. </a:t>
            </a:r>
            <a:endParaRPr lang="en-US" sz="2000"/>
          </a:p>
          <a:p>
            <a:r>
              <a:rPr lang="en-US" sz="2000"/>
              <a:t>Our primary targets, when analyzing neighborhoods in London are the following:</a:t>
            </a:r>
            <a:endParaRPr lang="en-US" sz="2000"/>
          </a:p>
          <a:p>
            <a:pPr lvl="1"/>
            <a:r>
              <a:rPr lang="en-US" sz="1750"/>
              <a:t>Rent distribution across neighborhoods,</a:t>
            </a:r>
            <a:endParaRPr lang="en-US" sz="1750"/>
          </a:p>
          <a:p>
            <a:pPr lvl="1"/>
            <a:r>
              <a:rPr lang="en-US" sz="1750"/>
              <a:t>Details of venues in each neighborhood.</a:t>
            </a:r>
            <a:endParaRPr lang="en-US" sz="175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IN" altLang="en-US"/>
              <a:t>Analysis</a:t>
            </a:r>
            <a:endParaRPr lang="en-IN" altLang="en-US"/>
          </a:p>
        </p:txBody>
      </p:sp>
      <p:sp>
        <p:nvSpPr>
          <p:cNvPr id="5" name="Content Placeholder 4"/>
          <p:cNvSpPr>
            <a:spLocks noGrp="1"/>
          </p:cNvSpPr>
          <p:nvPr>
            <p:ph sz="half" idx="1"/>
          </p:nvPr>
        </p:nvSpPr>
        <p:spPr>
          <a:xfrm>
            <a:off x="609600" y="1600200"/>
            <a:ext cx="3779520" cy="4526280"/>
          </a:xfrm>
        </p:spPr>
        <p:txBody>
          <a:bodyPr/>
          <a:p>
            <a:r>
              <a:rPr lang="en-US" sz="1600"/>
              <a:t>In this Bubble Chart, Rent per month for each neighborhood is plotted against each other with size of the Bubble representing the number of venues in that neighborhood.</a:t>
            </a:r>
            <a:endParaRPr lang="en-US" sz="1600"/>
          </a:p>
          <a:p>
            <a:pPr marL="0" indent="0">
              <a:buNone/>
            </a:pPr>
            <a:r>
              <a:rPr lang="en-US" sz="1600"/>
              <a:t> </a:t>
            </a:r>
            <a:endParaRPr lang="en-US" sz="1600"/>
          </a:p>
          <a:p>
            <a:r>
              <a:rPr lang="en-US" sz="1600"/>
              <a:t>Here we can observe the relationship between these three factors and combining with data about venue details within each cluster, Our client can finally choose which location to relocate to based on his personal needs and </a:t>
            </a:r>
            <a:r>
              <a:rPr lang="en-IN" altLang="en-US" sz="1600"/>
              <a:t>their </a:t>
            </a:r>
            <a:r>
              <a:rPr lang="en-US" sz="1600"/>
              <a:t>budge</a:t>
            </a:r>
            <a:r>
              <a:rPr lang="en-IN" altLang="en-US" sz="1600"/>
              <a:t>t</a:t>
            </a:r>
            <a:endParaRPr lang="en-IN" altLang="en-US" sz="1600"/>
          </a:p>
        </p:txBody>
      </p:sp>
      <p:pic>
        <p:nvPicPr>
          <p:cNvPr id="53" name="Picture 46"/>
          <p:cNvPicPr>
            <a:picLocks noChangeAspect="1"/>
          </p:cNvPicPr>
          <p:nvPr>
            <p:ph sz="half" idx="2"/>
          </p:nvPr>
        </p:nvPicPr>
        <p:blipFill>
          <a:blip r:embed="rId1"/>
          <a:stretch>
            <a:fillRect/>
          </a:stretch>
        </p:blipFill>
        <p:spPr>
          <a:xfrm>
            <a:off x="4523105" y="1854200"/>
            <a:ext cx="7059295" cy="457581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Results</a:t>
            </a:r>
            <a:endParaRPr lang="en-US"/>
          </a:p>
        </p:txBody>
      </p:sp>
      <p:sp>
        <p:nvSpPr>
          <p:cNvPr id="3" name="Content Placeholder 2"/>
          <p:cNvSpPr>
            <a:spLocks noGrp="1"/>
          </p:cNvSpPr>
          <p:nvPr>
            <p:ph sz="half" idx="1"/>
          </p:nvPr>
        </p:nvSpPr>
        <p:spPr/>
        <p:txBody>
          <a:bodyPr/>
          <a:p>
            <a:r>
              <a:rPr lang="en-US" sz="1800"/>
              <a:t>Case 1:</a:t>
            </a:r>
            <a:endParaRPr lang="en-US" sz="1800"/>
          </a:p>
          <a:p>
            <a:r>
              <a:rPr lang="en-US" sz="1800"/>
              <a:t>An international exchange student is moving to London. The student is trying to lessen her expenses as much as possible during her stay. This also means that close proximity to public travel is mandatory as the student will not have a vehicle. Which location should she be shown ?</a:t>
            </a:r>
            <a:endParaRPr lang="en-US" sz="1800"/>
          </a:p>
          <a:p>
            <a:endParaRPr lang="en-US" sz="1800"/>
          </a:p>
          <a:p>
            <a:r>
              <a:rPr lang="en-US" sz="1800"/>
              <a:t>Sol: Based on our data, Properties in Cluster 1 have high chances of being close to a Bus Stop. Disraeli Road, Anson Place and High Street South all fall in Cluster 1 and also has the lowest rent rates in the cluster.Therefore, the student can be shown properties in these three locations</a:t>
            </a:r>
            <a:endParaRPr lang="en-US" sz="1800"/>
          </a:p>
        </p:txBody>
      </p:sp>
      <p:pic>
        <p:nvPicPr>
          <p:cNvPr id="6" name="Picture 46"/>
          <p:cNvPicPr>
            <a:picLocks noChangeAspect="1"/>
          </p:cNvPicPr>
          <p:nvPr>
            <p:ph sz="half" idx="2"/>
          </p:nvPr>
        </p:nvPicPr>
        <p:blipFill>
          <a:blip r:embed="rId1"/>
          <a:stretch>
            <a:fillRect/>
          </a:stretch>
        </p:blipFill>
        <p:spPr>
          <a:xfrm>
            <a:off x="6197600" y="2117725"/>
            <a:ext cx="5384800" cy="349059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Results</a:t>
            </a:r>
            <a:endParaRPr lang="en-IN" altLang="en-US"/>
          </a:p>
        </p:txBody>
      </p:sp>
      <p:sp>
        <p:nvSpPr>
          <p:cNvPr id="3" name="Content Placeholder 2"/>
          <p:cNvSpPr>
            <a:spLocks noGrp="1"/>
          </p:cNvSpPr>
          <p:nvPr>
            <p:ph sz="half" idx="1"/>
          </p:nvPr>
        </p:nvSpPr>
        <p:spPr/>
        <p:txBody>
          <a:bodyPr/>
          <a:p>
            <a:r>
              <a:rPr lang="en-US" sz="1800"/>
              <a:t>Case 2:</a:t>
            </a:r>
            <a:endParaRPr lang="en-US" sz="1800"/>
          </a:p>
          <a:p>
            <a:r>
              <a:rPr lang="en-US" sz="1800"/>
              <a:t>A Japanese Businessman is shifting his business to UK and wishes to stay in London. He has amassed a fortune and wants to be located in a very affluent location. Which place should he be shown ?</a:t>
            </a:r>
            <a:endParaRPr lang="en-US" sz="1800"/>
          </a:p>
          <a:p>
            <a:endParaRPr lang="en-US" sz="1800"/>
          </a:p>
          <a:p>
            <a:r>
              <a:rPr lang="en-US" sz="1800"/>
              <a:t>Sol: Here we can see that, based on our data and contrary to popular belief, Cluster 4 which has one of the lowest rent rates should be recommended to the person. This is because Cluster 4 has several high quality venues such as Shopping Malls, Italian Restaurants, Pubs, Clothing Stores etc.</a:t>
            </a:r>
            <a:endParaRPr lang="en-US" sz="1800"/>
          </a:p>
        </p:txBody>
      </p:sp>
      <p:pic>
        <p:nvPicPr>
          <p:cNvPr id="47" name="Picture 40"/>
          <p:cNvPicPr>
            <a:picLocks noChangeAspect="1"/>
          </p:cNvPicPr>
          <p:nvPr>
            <p:ph sz="half" idx="2"/>
          </p:nvPr>
        </p:nvPicPr>
        <p:blipFill>
          <a:blip r:embed="rId1"/>
          <a:stretch>
            <a:fillRect/>
          </a:stretch>
        </p:blipFill>
        <p:spPr>
          <a:xfrm>
            <a:off x="6197600" y="2066290"/>
            <a:ext cx="5384800" cy="359283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Results</a:t>
            </a:r>
            <a:endParaRPr lang="en-IN" altLang="en-US"/>
          </a:p>
        </p:txBody>
      </p:sp>
      <p:sp>
        <p:nvSpPr>
          <p:cNvPr id="3" name="Content Placeholder 2"/>
          <p:cNvSpPr>
            <a:spLocks noGrp="1"/>
          </p:cNvSpPr>
          <p:nvPr>
            <p:ph sz="half" idx="1"/>
          </p:nvPr>
        </p:nvSpPr>
        <p:spPr/>
        <p:txBody>
          <a:bodyPr/>
          <a:p>
            <a:r>
              <a:rPr lang="en-US" sz="1600"/>
              <a:t>Case 3: </a:t>
            </a:r>
            <a:endParaRPr lang="en-US" sz="1600"/>
          </a:p>
          <a:p>
            <a:r>
              <a:rPr lang="en-US" sz="1600"/>
              <a:t>A London resident wishes to relocate to a better neighborhood. She currently stays near Sydenham Road and wants to shift to a place that’s more suited for raising her kids who have just started going to school. Which place should she see ?</a:t>
            </a:r>
            <a:endParaRPr lang="en-US" sz="1600"/>
          </a:p>
          <a:p>
            <a:endParaRPr lang="en-US" sz="1600"/>
          </a:p>
          <a:p>
            <a:r>
              <a:rPr lang="en-US" sz="1600"/>
              <a:t>Sol: We can see that our client currently resides in Cluster 3. From looking at our venue data for Clusters, we can see that if she shifted to an area in Cluster 1, her children will have close proximity to a park. However, the only place in cluster 1 that has access to larger number of venues than Sydenham Road is Plaistow Lane. We can show her the place and let her decide if the location is worth the increased rent she has to cover.</a:t>
            </a:r>
            <a:endParaRPr lang="en-US" sz="1600"/>
          </a:p>
        </p:txBody>
      </p:sp>
      <p:pic>
        <p:nvPicPr>
          <p:cNvPr id="46" name="Picture 39"/>
          <p:cNvPicPr>
            <a:picLocks noChangeAspect="1"/>
          </p:cNvPicPr>
          <p:nvPr>
            <p:ph sz="half" idx="2"/>
          </p:nvPr>
        </p:nvPicPr>
        <p:blipFill>
          <a:blip r:embed="rId1"/>
          <a:stretch>
            <a:fillRect/>
          </a:stretch>
        </p:blipFill>
        <p:spPr>
          <a:xfrm>
            <a:off x="6197600" y="1600200"/>
            <a:ext cx="5384800" cy="2481580"/>
          </a:xfrm>
          <a:prstGeom prst="rect">
            <a:avLst/>
          </a:prstGeom>
          <a:noFill/>
          <a:ln w="9525">
            <a:noFill/>
          </a:ln>
        </p:spPr>
      </p:pic>
      <p:pic>
        <p:nvPicPr>
          <p:cNvPr id="6" name="Picture 46"/>
          <p:cNvPicPr>
            <a:picLocks noChangeAspect="1"/>
          </p:cNvPicPr>
          <p:nvPr/>
        </p:nvPicPr>
        <p:blipFill>
          <a:blip r:embed="rId2"/>
          <a:srcRect l="-1698" t="5239" r="1698" b="27033"/>
          <a:stretch>
            <a:fillRect/>
          </a:stretch>
        </p:blipFill>
        <p:spPr>
          <a:xfrm>
            <a:off x="6197600" y="4213860"/>
            <a:ext cx="5384800" cy="2364105"/>
          </a:xfrm>
          <a:prstGeom prst="rect">
            <a:avLst/>
          </a:prstGeom>
          <a:noFill/>
          <a:ln w="9525">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a:xfrm>
            <a:off x="609600" y="660083"/>
            <a:ext cx="10972800" cy="1143000"/>
          </a:xfrm>
        </p:spPr>
        <p:txBody>
          <a:bodyPr/>
          <a:p>
            <a:r>
              <a:rPr lang="en-US">
                <a:sym typeface="+mn-ea"/>
              </a:rPr>
              <a:t>Discussion &amp; Conclusion</a:t>
            </a:r>
            <a:br>
              <a:rPr lang="en-US"/>
            </a:br>
            <a:endParaRPr lang="en-US"/>
          </a:p>
        </p:txBody>
      </p:sp>
      <p:sp>
        <p:nvSpPr>
          <p:cNvPr id="6" name="Content Placeholder 5"/>
          <p:cNvSpPr>
            <a:spLocks noGrp="1"/>
          </p:cNvSpPr>
          <p:nvPr>
            <p:ph idx="1"/>
          </p:nvPr>
        </p:nvSpPr>
        <p:spPr/>
        <p:txBody>
          <a:bodyPr/>
          <a:p>
            <a:pPr marL="0" indent="0">
              <a:buNone/>
            </a:pPr>
            <a:endParaRPr lang="en-US" sz="1800"/>
          </a:p>
          <a:p>
            <a:r>
              <a:rPr lang="en-US" sz="1800"/>
              <a:t>From the example cases in the Results section, we can see that our model has been able to accurately mimic and in some cases even out-do the services of a local property agency. The same model can be reconfigured for locations around the world.</a:t>
            </a:r>
            <a:endParaRPr lang="en-US" sz="1800"/>
          </a:p>
          <a:p>
            <a:endParaRPr lang="en-US" sz="1800"/>
          </a:p>
          <a:p>
            <a:r>
              <a:rPr lang="en-US" sz="1800"/>
              <a:t>Businesses that offer property listings, for rent or purchase, can also consider adding such a modelling approach to their repertoire. Since most modern property listing websites give limited information regarding the neighborhood of their listing, any company that can incorporate such detailed neighborhood analysis can not only automate the process for all listings in their website but also gain a significant advantage over their competitors.</a:t>
            </a:r>
            <a:endParaRPr lang="en-US" sz="18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a:xfrm>
            <a:off x="609600" y="2477453"/>
            <a:ext cx="10972800" cy="1143000"/>
          </a:xfrm>
        </p:spPr>
        <p:txBody>
          <a:bodyPr/>
          <a:p>
            <a:r>
              <a:rPr lang="en-IN" altLang="en-US"/>
              <a:t>THANK YOU </a:t>
            </a:r>
            <a:endParaRPr lang="en-I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Data Requirements</a:t>
            </a:r>
            <a:endParaRPr lang="en-US"/>
          </a:p>
        </p:txBody>
      </p:sp>
      <p:sp>
        <p:nvSpPr>
          <p:cNvPr id="5" name="Content Placeholder 4"/>
          <p:cNvSpPr>
            <a:spLocks noGrp="1"/>
          </p:cNvSpPr>
          <p:nvPr>
            <p:ph sz="half" idx="1"/>
          </p:nvPr>
        </p:nvSpPr>
        <p:spPr/>
        <p:txBody>
          <a:bodyPr/>
          <a:p>
            <a:r>
              <a:rPr lang="en-US" sz="1800"/>
              <a:t>The data on available apartments are collected by scraping a local website with apartment listings (https://www.your-move.co.uk).</a:t>
            </a:r>
            <a:endParaRPr lang="en-US" sz="1800"/>
          </a:p>
          <a:p>
            <a:endParaRPr lang="en-US" sz="1800"/>
          </a:p>
          <a:p>
            <a:r>
              <a:rPr lang="en-US" sz="1800"/>
              <a:t>We clean up the values and add a column for numerical data for Rent(ie.Price) The data is then processed to get our first dataframe</a:t>
            </a:r>
            <a:r>
              <a:rPr lang="en-IN" altLang="en-US" sz="1800"/>
              <a:t>:</a:t>
            </a:r>
            <a:endParaRPr lang="en-IN" altLang="en-US" sz="1800"/>
          </a:p>
        </p:txBody>
      </p:sp>
      <p:pic>
        <p:nvPicPr>
          <p:cNvPr id="6" name="Picture 2"/>
          <p:cNvPicPr>
            <a:picLocks noChangeAspect="1"/>
          </p:cNvPicPr>
          <p:nvPr>
            <p:ph sz="half" idx="2"/>
          </p:nvPr>
        </p:nvPicPr>
        <p:blipFill>
          <a:blip r:embed="rId1"/>
          <a:stretch>
            <a:fillRect/>
          </a:stretch>
        </p:blipFill>
        <p:spPr>
          <a:xfrm>
            <a:off x="6227445" y="2614930"/>
            <a:ext cx="5324475" cy="2676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557848"/>
            <a:ext cx="10972800" cy="1143000"/>
          </a:xfrm>
        </p:spPr>
        <p:txBody>
          <a:bodyPr/>
          <a:p>
            <a:r>
              <a:rPr lang="en-US">
                <a:sym typeface="+mn-ea"/>
              </a:rPr>
              <a:t>Data Requirements</a:t>
            </a:r>
            <a:br>
              <a:rPr lang="en-US"/>
            </a:br>
            <a:endParaRPr lang="en-US"/>
          </a:p>
        </p:txBody>
      </p:sp>
      <p:sp>
        <p:nvSpPr>
          <p:cNvPr id="3" name="Content Placeholder 2"/>
          <p:cNvSpPr>
            <a:spLocks noGrp="1"/>
          </p:cNvSpPr>
          <p:nvPr>
            <p:ph sz="half" idx="1"/>
          </p:nvPr>
        </p:nvSpPr>
        <p:spPr>
          <a:xfrm>
            <a:off x="609600" y="1701165"/>
            <a:ext cx="5384800" cy="4525963"/>
          </a:xfrm>
        </p:spPr>
        <p:txBody>
          <a:bodyPr/>
          <a:p>
            <a:r>
              <a:rPr lang="en-US" sz="1800"/>
              <a:t>It is further cleaned by removing Price values deviating from a monthly format and by removing duplicate values for Postal Code. The data contained information about places outside London as well, so a regex capture group was used to selectively extract Areas within London.</a:t>
            </a:r>
            <a:endParaRPr lang="en-US" sz="1800"/>
          </a:p>
          <a:p>
            <a:endParaRPr lang="en-US" sz="1800"/>
          </a:p>
          <a:p>
            <a:r>
              <a:rPr lang="en-US" sz="1800"/>
              <a:t>Next step was to  obtain latitude and longitude for each Neighborhood in Dataset.</a:t>
            </a:r>
            <a:r>
              <a:rPr lang="en-IN" altLang="en-US" sz="1800"/>
              <a:t>A</a:t>
            </a:r>
            <a:r>
              <a:rPr lang="en-US" sz="1800"/>
              <a:t>ll necessary information was readily available on doogal.co.uk.</a:t>
            </a:r>
            <a:endParaRPr lang="en-US" sz="1800"/>
          </a:p>
          <a:p>
            <a:endParaRPr lang="en-US" sz="1800"/>
          </a:p>
          <a:p>
            <a:r>
              <a:rPr lang="en-US" sz="1800"/>
              <a:t>The final data set which was used for analysis:</a:t>
            </a:r>
            <a:endParaRPr lang="en-US" sz="1800"/>
          </a:p>
        </p:txBody>
      </p:sp>
      <p:pic>
        <p:nvPicPr>
          <p:cNvPr id="8" name="Picture 4"/>
          <p:cNvPicPr>
            <a:picLocks noChangeAspect="1"/>
          </p:cNvPicPr>
          <p:nvPr>
            <p:ph sz="half" idx="2"/>
          </p:nvPr>
        </p:nvPicPr>
        <p:blipFill>
          <a:blip r:embed="rId1"/>
          <a:stretch>
            <a:fillRect/>
          </a:stretch>
        </p:blipFill>
        <p:spPr>
          <a:xfrm>
            <a:off x="6197600" y="1778635"/>
            <a:ext cx="5384800" cy="416814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Methodology</a:t>
            </a:r>
            <a:endParaRPr lang="en-US"/>
          </a:p>
        </p:txBody>
      </p:sp>
      <p:sp>
        <p:nvSpPr>
          <p:cNvPr id="5" name="Content Placeholder 4"/>
          <p:cNvSpPr>
            <a:spLocks noGrp="1"/>
          </p:cNvSpPr>
          <p:nvPr>
            <p:ph idx="1"/>
          </p:nvPr>
        </p:nvSpPr>
        <p:spPr/>
        <p:txBody>
          <a:bodyPr/>
          <a:p>
            <a:pPr marL="0" indent="0">
              <a:buNone/>
            </a:pPr>
            <a:r>
              <a:rPr lang="en-US" sz="2000"/>
              <a:t>Our process to achieve our targets in this project is as follows:</a:t>
            </a:r>
            <a:endParaRPr lang="en-US" sz="2000"/>
          </a:p>
          <a:p>
            <a:pPr marL="0" indent="0">
              <a:buNone/>
            </a:pPr>
            <a:endParaRPr lang="en-US" sz="1800"/>
          </a:p>
          <a:p>
            <a:pPr marL="0" indent="0">
              <a:buNone/>
            </a:pPr>
            <a:endParaRPr lang="en-US" sz="1800"/>
          </a:p>
          <a:p>
            <a:pPr marL="0" indent="0">
              <a:buNone/>
            </a:pPr>
            <a:r>
              <a:rPr lang="en-IN" altLang="en-US" sz="1800"/>
              <a:t> 	</a:t>
            </a:r>
            <a:r>
              <a:rPr lang="en-US" sz="1800"/>
              <a:t>1.Identify neighborhoods on a leaflet map of London.</a:t>
            </a:r>
            <a:endParaRPr lang="en-US" sz="1800"/>
          </a:p>
          <a:p>
            <a:pPr marL="0" indent="0">
              <a:buNone/>
            </a:pPr>
            <a:r>
              <a:rPr lang="en-IN" altLang="en-US" sz="1800"/>
              <a:t>	</a:t>
            </a:r>
            <a:r>
              <a:rPr lang="en-US" sz="1800"/>
              <a:t>2.Collect data of all venues in each neighborhood</a:t>
            </a:r>
            <a:endParaRPr lang="en-US" sz="1800"/>
          </a:p>
          <a:p>
            <a:pPr marL="0" indent="0">
              <a:buNone/>
            </a:pPr>
            <a:r>
              <a:rPr lang="en-IN" altLang="en-US" sz="1800"/>
              <a:t>	</a:t>
            </a:r>
            <a:r>
              <a:rPr lang="en-US" sz="1800"/>
              <a:t>3.Segment the data into meaningful clusters</a:t>
            </a:r>
            <a:endParaRPr lang="en-US" sz="1800"/>
          </a:p>
          <a:p>
            <a:pPr marL="0" indent="0">
              <a:buNone/>
            </a:pPr>
            <a:r>
              <a:rPr lang="en-IN" altLang="en-US" sz="1800"/>
              <a:t>	</a:t>
            </a:r>
            <a:r>
              <a:rPr lang="en-US" sz="1800"/>
              <a:t>4.Conduct detailed cluster analysis</a:t>
            </a:r>
            <a:endParaRPr lang="en-US" sz="1800"/>
          </a:p>
          <a:p>
            <a:pPr marL="0" indent="0">
              <a:buNone/>
            </a:pPr>
            <a:r>
              <a:rPr lang="en-IN" altLang="en-US" sz="1800"/>
              <a:t>	</a:t>
            </a:r>
            <a:r>
              <a:rPr lang="en-US" sz="1800"/>
              <a:t>5.Conduct detailed Neighborhood analysis</a:t>
            </a:r>
            <a:endParaRPr lang="en-US" sz="1800"/>
          </a:p>
          <a:p>
            <a:pPr marL="0" indent="0">
              <a:buNone/>
            </a:pPr>
            <a:r>
              <a:rPr lang="en-IN" altLang="en-US" sz="1800"/>
              <a:t>	</a:t>
            </a:r>
            <a:r>
              <a:rPr lang="en-US" sz="1800"/>
              <a:t>6.Showcase the data using Folium,Bar and Bubble Charts</a:t>
            </a:r>
            <a:endParaRPr lang="en-US" sz="1800"/>
          </a:p>
          <a:p>
            <a:pPr marL="0" indent="0">
              <a:buNone/>
            </a:pPr>
            <a:r>
              <a:rPr lang="en-IN" altLang="en-US" sz="1800"/>
              <a:t>	</a:t>
            </a:r>
            <a:r>
              <a:rPr lang="en-US" sz="1800"/>
              <a:t>7.Formulate a conclusion using discovered relationship between location, rent and venue count  </a:t>
            </a:r>
            <a:r>
              <a:rPr lang="en-IN" altLang="en-US" sz="1800"/>
              <a:t>	</a:t>
            </a:r>
            <a:r>
              <a:rPr lang="en-US" sz="1800"/>
              <a:t>within the neighborhood.</a:t>
            </a:r>
            <a:endParaRPr lang="en-US" sz="1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Analysis</a:t>
            </a:r>
            <a:endParaRPr lang="en-US"/>
          </a:p>
        </p:txBody>
      </p:sp>
      <p:sp>
        <p:nvSpPr>
          <p:cNvPr id="4" name="Content Placeholder 3"/>
          <p:cNvSpPr>
            <a:spLocks noGrp="1"/>
          </p:cNvSpPr>
          <p:nvPr>
            <p:ph sz="half" idx="1"/>
          </p:nvPr>
        </p:nvSpPr>
        <p:spPr/>
        <p:txBody>
          <a:bodyPr/>
          <a:p>
            <a:r>
              <a:rPr lang="en-US" sz="1800"/>
              <a:t>As mentioned before, a data scientist has access to multiple tools to facilitate his analysis. </a:t>
            </a:r>
            <a:endParaRPr lang="en-US" sz="1800"/>
          </a:p>
          <a:p>
            <a:endParaRPr lang="en-US" sz="1800"/>
          </a:p>
          <a:p>
            <a:r>
              <a:rPr lang="en-US" sz="1800"/>
              <a:t>One such tool is Folium (Folium — Folium 0.12.1 documentation (python-visualization.github.io).</a:t>
            </a:r>
            <a:endParaRPr lang="en-US" sz="1800"/>
          </a:p>
          <a:p>
            <a:endParaRPr lang="en-US" sz="1800"/>
          </a:p>
          <a:p>
            <a:r>
              <a:rPr lang="en-US" sz="1800"/>
              <a:t>Folium let’s us plot </a:t>
            </a:r>
            <a:r>
              <a:rPr lang="en-IN" altLang="en-US" sz="1800"/>
              <a:t>the</a:t>
            </a:r>
            <a:r>
              <a:rPr lang="en-US" sz="1800"/>
              <a:t> neighborhood locations on an interactive leaflet map. </a:t>
            </a:r>
            <a:endParaRPr lang="en-US" sz="1800"/>
          </a:p>
          <a:p>
            <a:endParaRPr lang="en-US" altLang="en-US" sz="1800"/>
          </a:p>
          <a:p>
            <a:r>
              <a:rPr lang="en-IN" altLang="en-US" sz="1800"/>
              <a:t>The blue markers cover a 1km radius around our chosen neighborhoods. These regions cover the neighborhoods that pop up most frequently on their website.</a:t>
            </a:r>
            <a:endParaRPr lang="en-IN" altLang="en-US" sz="1800"/>
          </a:p>
        </p:txBody>
      </p:sp>
      <p:pic>
        <p:nvPicPr>
          <p:cNvPr id="14" name="Picture 7"/>
          <p:cNvPicPr>
            <a:picLocks noChangeAspect="1"/>
          </p:cNvPicPr>
          <p:nvPr>
            <p:ph sz="half" idx="2"/>
          </p:nvPr>
        </p:nvPicPr>
        <p:blipFill>
          <a:blip r:embed="rId1"/>
          <a:stretch>
            <a:fillRect/>
          </a:stretch>
        </p:blipFill>
        <p:spPr>
          <a:xfrm>
            <a:off x="6197600" y="1911350"/>
            <a:ext cx="5384800" cy="390334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639763"/>
            <a:ext cx="10972800" cy="1143000"/>
          </a:xfrm>
        </p:spPr>
        <p:txBody>
          <a:bodyPr/>
          <a:p>
            <a:r>
              <a:rPr lang="en-US">
                <a:sym typeface="+mn-ea"/>
              </a:rPr>
              <a:t>Analysis</a:t>
            </a:r>
            <a:br>
              <a:rPr lang="en-US"/>
            </a:br>
            <a:endParaRPr lang="en-US"/>
          </a:p>
        </p:txBody>
      </p:sp>
      <p:sp>
        <p:nvSpPr>
          <p:cNvPr id="3" name="Content Placeholder 2"/>
          <p:cNvSpPr>
            <a:spLocks noGrp="1"/>
          </p:cNvSpPr>
          <p:nvPr>
            <p:ph sz="half" idx="1"/>
          </p:nvPr>
        </p:nvSpPr>
        <p:spPr>
          <a:xfrm>
            <a:off x="609600" y="1600200"/>
            <a:ext cx="5050155" cy="4496435"/>
          </a:xfrm>
        </p:spPr>
        <p:txBody>
          <a:bodyPr/>
          <a:p>
            <a:r>
              <a:rPr lang="en-US" sz="1600"/>
              <a:t>The task of obtaining real world data of each and every venue located within each of the marked zones is made possible with the use of Foursquare API (www.Foursquare.com).</a:t>
            </a:r>
            <a:endParaRPr lang="en-US" sz="1600"/>
          </a:p>
          <a:p>
            <a:endParaRPr lang="en-US" sz="1600"/>
          </a:p>
          <a:p>
            <a:endParaRPr lang="en-US" sz="1600"/>
          </a:p>
          <a:p>
            <a:r>
              <a:rPr lang="en-US" sz="1600"/>
              <a:t>Foursquare API can be called with our credentials</a:t>
            </a:r>
            <a:r>
              <a:rPr lang="en-IN" altLang="en-US" sz="1600"/>
              <a:t>,</a:t>
            </a:r>
            <a:r>
              <a:rPr lang="en-US" sz="1600"/>
              <a:t> by feeding it the latitude and longitude data of each neighborhood which we had collected beforehand. The API will return information pertaining to all the venues in that particular location in JSON format.</a:t>
            </a:r>
            <a:endParaRPr lang="en-US" sz="1600"/>
          </a:p>
          <a:p>
            <a:endParaRPr lang="en-US" sz="1600"/>
          </a:p>
          <a:p>
            <a:r>
              <a:rPr lang="en-US" sz="1600"/>
              <a:t>After cleaning, rearranging, grouping and classifying our data </a:t>
            </a:r>
            <a:r>
              <a:rPr lang="en-US" sz="1600" u="sng"/>
              <a:t>(All of which can be found in the Python Notebook for this project</a:t>
            </a:r>
            <a:r>
              <a:rPr lang="en-US" sz="1600"/>
              <a:t>). We can find the Top 10 Venue Categories For Each Neighborhood based on their number of occurrences in each zone.</a:t>
            </a:r>
            <a:endParaRPr lang="en-US" sz="1600"/>
          </a:p>
        </p:txBody>
      </p:sp>
      <p:pic>
        <p:nvPicPr>
          <p:cNvPr id="15" name="Picture 8"/>
          <p:cNvPicPr>
            <a:picLocks noChangeAspect="1"/>
          </p:cNvPicPr>
          <p:nvPr>
            <p:ph sz="half" idx="2"/>
          </p:nvPr>
        </p:nvPicPr>
        <p:blipFill>
          <a:blip r:embed="rId1"/>
          <a:stretch>
            <a:fillRect/>
          </a:stretch>
        </p:blipFill>
        <p:spPr>
          <a:xfrm>
            <a:off x="5793740" y="1783080"/>
            <a:ext cx="6304280" cy="431355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Analysis</a:t>
            </a:r>
            <a:endParaRPr lang="en-US"/>
          </a:p>
        </p:txBody>
      </p:sp>
      <p:sp>
        <p:nvSpPr>
          <p:cNvPr id="3" name="Content Placeholder 2"/>
          <p:cNvSpPr>
            <a:spLocks noGrp="1"/>
          </p:cNvSpPr>
          <p:nvPr>
            <p:ph sz="half" idx="1"/>
          </p:nvPr>
        </p:nvSpPr>
        <p:spPr>
          <a:xfrm>
            <a:off x="609600" y="1600200"/>
            <a:ext cx="4715510" cy="4546600"/>
          </a:xfrm>
        </p:spPr>
        <p:txBody>
          <a:bodyPr/>
          <a:p>
            <a:r>
              <a:rPr lang="en-US" sz="1800"/>
              <a:t>We can see that not only is the table difficult to read, it is also not giving us much inferences to work with either.</a:t>
            </a:r>
            <a:endParaRPr lang="en-US" sz="1800"/>
          </a:p>
          <a:p>
            <a:endParaRPr lang="en-US" sz="1800"/>
          </a:p>
          <a:p>
            <a:r>
              <a:rPr lang="en-US" sz="1800"/>
              <a:t>One reason for that would be the localized nature of the values in the table. A work-around for such an issue would be to cluster the neighborhoods based on similarities. Since the data we have is unlabeled for such clustering operations we will utilize a machine learning technique knows as K-Means Clustering.</a:t>
            </a:r>
            <a:endParaRPr lang="en-US" sz="1800"/>
          </a:p>
        </p:txBody>
      </p:sp>
      <p:pic>
        <p:nvPicPr>
          <p:cNvPr id="15" name="Picture 8"/>
          <p:cNvPicPr>
            <a:picLocks noChangeAspect="1"/>
          </p:cNvPicPr>
          <p:nvPr>
            <p:ph sz="half" idx="2"/>
          </p:nvPr>
        </p:nvPicPr>
        <p:blipFill>
          <a:blip r:embed="rId1"/>
          <a:stretch>
            <a:fillRect/>
          </a:stretch>
        </p:blipFill>
        <p:spPr>
          <a:xfrm>
            <a:off x="5629275" y="1791970"/>
            <a:ext cx="6412230" cy="4184015"/>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Analysis</a:t>
            </a:r>
            <a:endParaRPr lang="en-US"/>
          </a:p>
        </p:txBody>
      </p:sp>
      <p:sp>
        <p:nvSpPr>
          <p:cNvPr id="3" name="Content Placeholder 2"/>
          <p:cNvSpPr>
            <a:spLocks noGrp="1"/>
          </p:cNvSpPr>
          <p:nvPr>
            <p:ph sz="half" idx="1"/>
          </p:nvPr>
        </p:nvSpPr>
        <p:spPr>
          <a:xfrm>
            <a:off x="609600" y="1600200"/>
            <a:ext cx="4768850" cy="4415790"/>
          </a:xfrm>
        </p:spPr>
        <p:txBody>
          <a:bodyPr/>
          <a:p>
            <a:r>
              <a:rPr lang="en-US" sz="1800"/>
              <a:t>Before we can conduct K-Means Clustering we have to perform some operations on our datasets.</a:t>
            </a:r>
            <a:endParaRPr lang="en-US" sz="1800"/>
          </a:p>
          <a:p>
            <a:endParaRPr lang="en-US" sz="1800"/>
          </a:p>
          <a:p>
            <a:r>
              <a:rPr lang="en-US" sz="1800"/>
              <a:t>The first requirement is to convert our categorical variables such as Venue Category into a machine readable format. This is done by using One-Hot Encoding.</a:t>
            </a:r>
            <a:endParaRPr lang="en-US" sz="1800"/>
          </a:p>
          <a:p>
            <a:endParaRPr lang="en-US" sz="1800"/>
          </a:p>
          <a:p>
            <a:r>
              <a:rPr lang="en-US" sz="1800"/>
              <a:t>One hot encoding transforms the DataFrame into one which provides unique identification for each categorical variable</a:t>
            </a:r>
            <a:endParaRPr lang="en-US" sz="1800"/>
          </a:p>
        </p:txBody>
      </p:sp>
      <p:pic>
        <p:nvPicPr>
          <p:cNvPr id="16" name="Picture 9"/>
          <p:cNvPicPr>
            <a:picLocks noChangeAspect="1"/>
          </p:cNvPicPr>
          <p:nvPr>
            <p:ph sz="half" idx="2"/>
          </p:nvPr>
        </p:nvPicPr>
        <p:blipFill>
          <a:blip r:embed="rId1"/>
          <a:srcRect r="-24629"/>
          <a:stretch>
            <a:fillRect/>
          </a:stretch>
        </p:blipFill>
        <p:spPr>
          <a:xfrm>
            <a:off x="5377815" y="2676525"/>
            <a:ext cx="8385810" cy="1809750"/>
          </a:xfrm>
          <a:prstGeom prst="rect">
            <a:avLst/>
          </a:prstGeom>
          <a:noFill/>
          <a:ln>
            <a:noFill/>
          </a:ln>
        </p:spPr>
      </p:pic>
    </p:spTree>
  </p:cSld>
  <p:clrMapOvr>
    <a:masterClrMapping/>
  </p:clrMapOvr>
</p:sld>
</file>

<file path=ppt/theme/theme1.xml><?xml version="1.0" encoding="utf-8"?>
<a:theme xmlns:a="http://schemas.openxmlformats.org/drawingml/2006/main" name="Business Cooperate">
  <a:themeElements>
    <a:clrScheme name="Business Cooper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siness Cooperate">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usiness Cooper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usiness Cooper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usiness Cooper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usiness Cooper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usiness Cooper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usiness Cooper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usiness Cooper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usiness Cooper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usiness Cooper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usiness Cooper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usiness Cooper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usiness Cooper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9219</Words>
  <Application>WPS Presentation</Application>
  <PresentationFormat>Widescreen</PresentationFormat>
  <Paragraphs>172</Paragraphs>
  <Slides>25</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25</vt:i4>
      </vt:variant>
    </vt:vector>
  </HeadingPairs>
  <TitlesOfParts>
    <vt:vector size="33" baseType="lpstr">
      <vt:lpstr>Arial</vt:lpstr>
      <vt:lpstr>SimSun</vt:lpstr>
      <vt:lpstr>Wingdings</vt:lpstr>
      <vt:lpstr>Calibri Light</vt:lpstr>
      <vt:lpstr>Calibri</vt:lpstr>
      <vt:lpstr>Microsoft YaHei</vt:lpstr>
      <vt:lpstr>Arial Unicode MS</vt:lpstr>
      <vt:lpstr>Business Cooperate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Battle of Neighborhoods</dc:title>
  <dc:creator/>
  <cp:lastModifiedBy>CHAD</cp:lastModifiedBy>
  <cp:revision>1</cp:revision>
  <dcterms:created xsi:type="dcterms:W3CDTF">2021-05-21T15:59:32Z</dcterms:created>
  <dcterms:modified xsi:type="dcterms:W3CDTF">2021-05-21T15:59:32Z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1033-11.2.0.10132</vt:lpwstr>
  </property>
</Properties>
</file>